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Nunito"/>
      <p:regular r:id="rId24"/>
      <p:bold r:id="rId25"/>
      <p:italic r:id="rId26"/>
      <p:boldItalic r:id="rId27"/>
    </p:embeddedFont>
    <p:embeddedFont>
      <p:font typeface="Maven Pro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Nunito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MavenPro-regular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IdMvWLARF1w" TargetMode="External"/><Relationship Id="rId3" Type="http://schemas.openxmlformats.org/officeDocument/2006/relationships/hyperlink" Target="https://www.learning-theories.com/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d8784f3215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d8784f3215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d8784f3215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d8784f3215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8784f3215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d8784f3215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d8784f3215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d8784f3215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d8784f3215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d8784f3215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references used in making these slides: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1155CC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https://www.youtube.com/watch?v=IdMvWLARF1w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1155C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https://www.learning-theories.com/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RStudio Instructor Training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d8784f3215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d8784f3215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8784f3215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8784f3215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d8784f3215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d8784f3215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d8784f3215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d8784f3215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d8784f3215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d8784f3215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d8784f3215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d8784f3215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d8784f3215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d8784f3215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d8784f3215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d8784f3215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hyperlink" Target="https://csusuccess.dashboards.calstate.edu/public/faculty-dashboard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asd.calstate.edu/dashboard/enrollment-live.html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Knowing your learner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2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600"/>
              <a:t>Start of Semester Survey</a:t>
            </a:r>
            <a:endParaRPr sz="5600"/>
          </a:p>
        </p:txBody>
      </p:sp>
      <p:sp>
        <p:nvSpPr>
          <p:cNvPr id="329" name="Google Shape;329;p22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Course loads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…..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3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600"/>
              <a:t>Midpoint Reflection</a:t>
            </a:r>
            <a:endParaRPr sz="5600"/>
          </a:p>
        </p:txBody>
      </p:sp>
      <p:sp>
        <p:nvSpPr>
          <p:cNvPr id="335" name="Google Shape;335;p23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4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Learner Personas</a:t>
            </a:r>
            <a:endParaRPr sz="5600"/>
          </a:p>
        </p:txBody>
      </p:sp>
      <p:sp>
        <p:nvSpPr>
          <p:cNvPr id="341" name="Google Shape;341;p24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5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key takeaways from Education Psychology literature about designing lessons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pic>
        <p:nvPicPr>
          <p:cNvPr id="352" name="Google Shape;3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825" y="1597875"/>
            <a:ext cx="2188488" cy="324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2126" y="1597875"/>
            <a:ext cx="2179743" cy="324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7818" y="1597875"/>
            <a:ext cx="2309857" cy="324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my job as a teacher?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need to know the learner?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600"/>
              <a:t>50% </a:t>
            </a:r>
            <a:r>
              <a:rPr lang="en" sz="5600"/>
              <a:t>learners vs 10% faculty</a:t>
            </a:r>
            <a:endParaRPr sz="5600"/>
          </a:p>
        </p:txBody>
      </p:sp>
      <p:sp>
        <p:nvSpPr>
          <p:cNvPr id="294" name="Google Shape;294;p16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b="1" lang="en" sz="5600">
                <a:latin typeface="Maven Pro"/>
                <a:ea typeface="Maven Pro"/>
                <a:cs typeface="Maven Pro"/>
                <a:sym typeface="Maven Pro"/>
              </a:rPr>
              <a:t>Concrete Active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7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learn more?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8"/>
          <p:cNvSpPr txBox="1"/>
          <p:nvPr>
            <p:ph idx="1" type="body"/>
          </p:nvPr>
        </p:nvSpPr>
        <p:spPr>
          <a:xfrm>
            <a:off x="1303800" y="4138975"/>
            <a:ext cx="7538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0000FF"/>
                </a:solidFill>
              </a:rPr>
              <a:t>https://csusuccess.dashboards.calstate.edu/public/dashboard-index</a:t>
            </a:r>
            <a:endParaRPr b="1" sz="1800" u="sng">
              <a:solidFill>
                <a:srgbClr val="0000FF"/>
              </a:solidFill>
            </a:endParaRPr>
          </a:p>
        </p:txBody>
      </p:sp>
      <p:pic>
        <p:nvPicPr>
          <p:cNvPr id="305" name="Google Shape;3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13" y="1106650"/>
            <a:ext cx="9002175" cy="235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3600" y="152400"/>
            <a:ext cx="5509761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9"/>
          <p:cNvSpPr txBox="1"/>
          <p:nvPr/>
        </p:nvSpPr>
        <p:spPr>
          <a:xfrm>
            <a:off x="314075" y="4544700"/>
            <a:ext cx="8697300" cy="44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https://csusuccess.dashboards.calstate.edu/public/faculty-dashboard</a:t>
            </a:r>
            <a:endParaRPr b="1" sz="2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0"/>
          <p:cNvSpPr txBox="1"/>
          <p:nvPr>
            <p:ph idx="1" type="body"/>
          </p:nvPr>
        </p:nvSpPr>
        <p:spPr>
          <a:xfrm>
            <a:off x="1303800" y="4138975"/>
            <a:ext cx="76833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rgbClr val="1155CC"/>
                </a:solidFill>
              </a:rPr>
              <a:t>https://www2.calstate.edu/data-center/institutional-research-analyses/Pages/default.aspx</a:t>
            </a:r>
            <a:endParaRPr b="1" sz="2000" u="sng">
              <a:solidFill>
                <a:srgbClr val="1155CC"/>
              </a:solidFill>
            </a:endParaRPr>
          </a:p>
        </p:txBody>
      </p:sp>
      <p:pic>
        <p:nvPicPr>
          <p:cNvPr id="317" name="Google Shape;3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300" y="12075"/>
            <a:ext cx="7066376" cy="411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1"/>
          <p:cNvSpPr txBox="1"/>
          <p:nvPr/>
        </p:nvSpPr>
        <p:spPr>
          <a:xfrm>
            <a:off x="1389125" y="4408925"/>
            <a:ext cx="6402000" cy="44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http://asd.calstate.edu/dashboard/enrollment-live.html</a:t>
            </a:r>
            <a:endParaRPr b="1" sz="1700"/>
          </a:p>
        </p:txBody>
      </p:sp>
      <p:pic>
        <p:nvPicPr>
          <p:cNvPr id="323" name="Google Shape;32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7450" y="304800"/>
            <a:ext cx="6475540" cy="4104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